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0" r:id="rId2"/>
  </p:sldMasterIdLst>
  <p:notesMasterIdLst>
    <p:notesMasterId r:id="rId22"/>
  </p:notesMasterIdLst>
  <p:handoutMasterIdLst>
    <p:handoutMasterId r:id="rId23"/>
  </p:handoutMasterIdLst>
  <p:sldIdLst>
    <p:sldId id="287" r:id="rId3"/>
    <p:sldId id="280" r:id="rId4"/>
    <p:sldId id="289" r:id="rId5"/>
    <p:sldId id="285" r:id="rId6"/>
    <p:sldId id="302" r:id="rId7"/>
    <p:sldId id="299" r:id="rId8"/>
    <p:sldId id="310" r:id="rId9"/>
    <p:sldId id="300" r:id="rId10"/>
    <p:sldId id="301" r:id="rId11"/>
    <p:sldId id="303" r:id="rId12"/>
    <p:sldId id="298" r:id="rId13"/>
    <p:sldId id="304" r:id="rId14"/>
    <p:sldId id="306" r:id="rId15"/>
    <p:sldId id="307" r:id="rId16"/>
    <p:sldId id="309" r:id="rId17"/>
    <p:sldId id="313" r:id="rId18"/>
    <p:sldId id="308" r:id="rId19"/>
    <p:sldId id="312" r:id="rId20"/>
    <p:sldId id="31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C3C"/>
    <a:srgbClr val="366796"/>
    <a:srgbClr val="69FFF7"/>
    <a:srgbClr val="FFFFFF"/>
    <a:srgbClr val="57575C"/>
    <a:srgbClr val="D4EDCA"/>
    <a:srgbClr val="C1EDB2"/>
    <a:srgbClr val="007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1" autoAdjust="0"/>
    <p:restoredTop sz="87915" autoAdjust="0"/>
  </p:normalViewPr>
  <p:slideViewPr>
    <p:cSldViewPr>
      <p:cViewPr>
        <p:scale>
          <a:sx n="87" d="100"/>
          <a:sy n="87" d="100"/>
        </p:scale>
        <p:origin x="1144" y="68"/>
      </p:cViewPr>
      <p:guideLst>
        <p:guide orient="horz" pos="216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325FA-73FF-D341-A2FA-837718FE875D}" type="datetimeFigureOut">
              <a:rPr lang="de-DE" smtClean="0"/>
              <a:t>01.02.2019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5DC32-0139-B34A-BBAD-828BAD33D3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623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C4AB8-25BE-445F-8073-7AAC05BD37FF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66074-CEC2-4EBF-B1F3-E97A96BEB2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02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99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7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96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98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Niki</a:t>
            </a:r>
          </a:p>
          <a:p>
            <a:r>
              <a:rPr lang="de-DE" sz="1200" dirty="0">
                <a:latin typeface="Helvetica" pitchFamily="2" charset="0"/>
              </a:rPr>
              <a:t>Gastronomie</a:t>
            </a:r>
          </a:p>
          <a:p>
            <a:r>
              <a:rPr lang="de-DE" sz="1200" dirty="0">
                <a:latin typeface="Helvetica" pitchFamily="2" charset="0"/>
              </a:rPr>
              <a:t>Betreiber von bestehenden Bestellsystemen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44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09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33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Niki</a:t>
            </a:r>
          </a:p>
          <a:p>
            <a:r>
              <a:rPr lang="de-DE" sz="1200" dirty="0">
                <a:latin typeface="Helvetica" pitchFamily="2" charset="0"/>
              </a:rPr>
              <a:t>Gastronomie</a:t>
            </a:r>
          </a:p>
          <a:p>
            <a:r>
              <a:rPr lang="de-DE" sz="1200" dirty="0">
                <a:latin typeface="Helvetica" pitchFamily="2" charset="0"/>
              </a:rPr>
              <a:t>Betreiber von bestehenden Bestellsystemen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04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Niki</a:t>
            </a:r>
          </a:p>
          <a:p>
            <a:r>
              <a:rPr lang="de-DE" sz="1200" dirty="0">
                <a:latin typeface="Helvetica" pitchFamily="2" charset="0"/>
              </a:rPr>
              <a:t>Gastronomie</a:t>
            </a:r>
          </a:p>
          <a:p>
            <a:r>
              <a:rPr lang="de-DE" sz="1200" dirty="0">
                <a:latin typeface="Helvetica" pitchFamily="2" charset="0"/>
              </a:rPr>
              <a:t>Betreiber von bestehenden Bestellsystemen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6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Niki</a:t>
            </a:r>
          </a:p>
          <a:p>
            <a:r>
              <a:rPr lang="de-DE" sz="1200" dirty="0">
                <a:latin typeface="Helvetica" pitchFamily="2" charset="0"/>
              </a:rPr>
              <a:t>Gastronomie</a:t>
            </a:r>
          </a:p>
          <a:p>
            <a:r>
              <a:rPr lang="de-DE" sz="1200" dirty="0">
                <a:latin typeface="Helvetica" pitchFamily="2" charset="0"/>
              </a:rPr>
              <a:t>Betreiber von bestehenden Bestellsystemen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9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96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7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41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3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latin typeface="+mn-lt"/>
              </a:rPr>
              <a:t>Niki</a:t>
            </a:r>
          </a:p>
          <a:p>
            <a:r>
              <a:rPr lang="de-DE" sz="1200" dirty="0">
                <a:latin typeface="Helvetica" pitchFamily="2" charset="0"/>
              </a:rPr>
              <a:t>Schnelles bestellen</a:t>
            </a:r>
          </a:p>
          <a:p>
            <a:r>
              <a:rPr lang="de-DE" sz="1200" dirty="0">
                <a:latin typeface="Helvetica" pitchFamily="2" charset="0"/>
              </a:rPr>
              <a:t>Kürzere Wege für das Personal (Kosten)</a:t>
            </a:r>
          </a:p>
          <a:p>
            <a:r>
              <a:rPr lang="de-DE" sz="1200" dirty="0">
                <a:latin typeface="Helvetica" pitchFamily="2" charset="0"/>
              </a:rPr>
              <a:t>Automatische Benachrichtigung der Küche/Bar</a:t>
            </a:r>
          </a:p>
          <a:p>
            <a:endParaRPr lang="de-DE" sz="1200" dirty="0">
              <a:latin typeface="Helvetica" pitchFamily="2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74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Niki</a:t>
            </a:r>
          </a:p>
          <a:p>
            <a:r>
              <a:rPr lang="de-DE" sz="1200" dirty="0">
                <a:latin typeface="Helvetica" pitchFamily="2" charset="0"/>
              </a:rPr>
              <a:t>Gastronomie</a:t>
            </a:r>
          </a:p>
          <a:p>
            <a:r>
              <a:rPr lang="de-DE" sz="1200" dirty="0">
                <a:latin typeface="Helvetica" pitchFamily="2" charset="0"/>
              </a:rPr>
              <a:t>Betreiber von bestehenden Bestellsystemen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66074-CEC2-4EBF-B1F3-E97A96BEB2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6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BFCE-9B00-4E7C-A5AC-A70BE04A9A5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3579-1754-4A65-990F-DC3EF22932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1B8-CD74-4CCE-8236-5C81B1226F8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575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C93D2-DE29-4949-8DB6-083BB4C7BF1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2482" y="-6176"/>
            <a:ext cx="2057400" cy="365125"/>
          </a:xfrm>
        </p:spPr>
        <p:txBody>
          <a:bodyPr/>
          <a:lstStyle>
            <a:lvl1pPr>
              <a:defRPr sz="1800"/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1D0F-3654-4CAF-BFC0-E105F5AA168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64A76-2F33-42F2-BC94-5ACA716A77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AE87-D98C-4ABF-8DAF-13E1F597E5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EFC0-472F-44B1-833D-8AE5B6C93F2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41CB-DA29-42BC-9498-D2817F0EF32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7B6A2-41CF-4F52-8C66-1B6E1023F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0EC2-C497-4722-9AC1-FADB9B1EDC6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7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72414-0CBA-4562-8E31-23522B82C01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9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943AE966-01BE-433A-9217-D5093F9A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309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DARTS </a:t>
            </a:r>
            <a:r>
              <a:rPr lang="de-DE" sz="6000" dirty="0">
                <a:solidFill>
                  <a:srgbClr val="E64C3C"/>
                </a:solidFill>
                <a:latin typeface="+mn-lt"/>
                <a:ea typeface="Helvetica Neue" charset="0"/>
                <a:cs typeface="Helvetica Neue" charset="0"/>
              </a:rPr>
              <a:t>180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2B23E9B-3472-4F38-9B55-AD84C725227B}"/>
              </a:ext>
            </a:extLst>
          </p:cNvPr>
          <p:cNvSpPr txBox="1">
            <a:spLocks/>
          </p:cNvSpPr>
          <p:nvPr/>
        </p:nvSpPr>
        <p:spPr>
          <a:xfrm>
            <a:off x="-341785" y="5127235"/>
            <a:ext cx="9143999" cy="169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>
                <a:solidFill>
                  <a:schemeClr val="bg1">
                    <a:lumMod val="85000"/>
                  </a:schemeClr>
                </a:solidFill>
                <a:latin typeface="+mn-lt"/>
                <a:ea typeface="Helvetica Neue" charset="0"/>
                <a:cs typeface="Helvetica Neue" charset="0"/>
              </a:rPr>
              <a:t>Harald Pinsker   </a:t>
            </a:r>
            <a:r>
              <a:rPr lang="de-DE" sz="3200" dirty="0">
                <a:solidFill>
                  <a:srgbClr val="E64C3C"/>
                </a:solidFill>
                <a:latin typeface="+mn-lt"/>
                <a:ea typeface="Helvetica Neue" charset="0"/>
                <a:cs typeface="Helvetica Neue" charset="0"/>
              </a:rPr>
              <a:t>|</a:t>
            </a:r>
            <a:r>
              <a:rPr lang="de-DE" sz="3200" dirty="0">
                <a:solidFill>
                  <a:schemeClr val="bg1">
                    <a:lumMod val="85000"/>
                  </a:schemeClr>
                </a:solidFill>
                <a:latin typeface="+mn-lt"/>
                <a:ea typeface="Helvetica Neue" charset="0"/>
                <a:cs typeface="Helvetica Neue" charset="0"/>
              </a:rPr>
              <a:t>  David </a:t>
            </a: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latin typeface="+mn-lt"/>
                <a:ea typeface="Helvetica Neue" charset="0"/>
                <a:cs typeface="Helvetica Neue" charset="0"/>
              </a:rPr>
              <a:t>Krög</a:t>
            </a:r>
            <a:endParaRPr lang="de-DE" sz="3200" dirty="0">
              <a:solidFill>
                <a:schemeClr val="bg1">
                  <a:lumMod val="85000"/>
                </a:schemeClr>
              </a:solidFill>
              <a:latin typeface="+mn-lt"/>
              <a:ea typeface="Helvetica Neue" charset="0"/>
              <a:cs typeface="Helvetica Neue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D0781B-65D7-49BD-BEF0-ACA579E0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90" y="476672"/>
            <a:ext cx="3466818" cy="346681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5162E1-B28F-40C6-BC0C-53D8888C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0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731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43775"/>
            <a:ext cx="9143999" cy="970450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</a:rPr>
              <a:t>TRANSITION OF PROJECT GOALS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1A18B2B0-5952-4A4D-A2C7-800EBB93B4BD}"/>
              </a:ext>
            </a:extLst>
          </p:cNvPr>
          <p:cNvSpPr/>
          <p:nvPr/>
        </p:nvSpPr>
        <p:spPr>
          <a:xfrm>
            <a:off x="0" y="413376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8DDADF-EDB9-418F-8296-A53F8B60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1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0467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Initial Project </a:t>
            </a:r>
            <a:r>
              <a:rPr lang="de-DE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Idea</a:t>
            </a:r>
            <a:endParaRPr lang="de-DE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Bildergebnis fÃ¼r swiftshot">
            <a:extLst>
              <a:ext uri="{FF2B5EF4-FFF2-40B4-BE49-F238E27FC236}">
                <a16:creationId xmlns:a16="http://schemas.microsoft.com/office/drawing/2014/main" id="{855CD431-1586-438F-9F2B-047DF3797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3716"/>
            <a:ext cx="7323156" cy="488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EA6065-7CA8-47A1-8560-587E6DA6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559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0467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Multiplayer AR example: </a:t>
            </a:r>
            <a:r>
              <a:rPr lang="de-DE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SwiftShot</a:t>
            </a:r>
            <a:endParaRPr lang="de-DE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C786D0-4F8D-48E4-A9ED-8063D7B47945}"/>
              </a:ext>
            </a:extLst>
          </p:cNvPr>
          <p:cNvSpPr txBox="1"/>
          <p:nvPr/>
        </p:nvSpPr>
        <p:spPr>
          <a:xfrm>
            <a:off x="323528" y="34351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1F8513-7129-42CD-91F2-F85408C9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5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73152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Used</a:t>
            </a:r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Frameworks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21" y="4283804"/>
            <a:ext cx="30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XCode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81377" y="4077072"/>
            <a:ext cx="30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Vuforia</a:t>
            </a:r>
            <a:endParaRPr lang="de-AT" dirty="0">
              <a:solidFill>
                <a:srgbClr val="57575C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060000" y="620688"/>
            <a:ext cx="0" cy="43200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11240" y="620688"/>
            <a:ext cx="0" cy="43200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>
            <a:extLst>
              <a:ext uri="{FF2B5EF4-FFF2-40B4-BE49-F238E27FC236}">
                <a16:creationId xmlns:a16="http://schemas.microsoft.com/office/drawing/2014/main" id="{627D0C23-7D18-4867-B383-B5389E5CF261}"/>
              </a:ext>
            </a:extLst>
          </p:cNvPr>
          <p:cNvSpPr txBox="1"/>
          <p:nvPr/>
        </p:nvSpPr>
        <p:spPr>
          <a:xfrm>
            <a:off x="6070380" y="4247228"/>
            <a:ext cx="30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ARKit</a:t>
            </a:r>
            <a:r>
              <a:rPr lang="de-AT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AT" dirty="0" err="1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</a:t>
            </a:r>
            <a:r>
              <a:rPr lang="de-AT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Unity</a:t>
            </a:r>
          </a:p>
        </p:txBody>
      </p:sp>
      <p:pic>
        <p:nvPicPr>
          <p:cNvPr id="3" name="Picture 2" descr="Bildergebnis fÃ¼r arkit for unity">
            <a:extLst>
              <a:ext uri="{FF2B5EF4-FFF2-40B4-BE49-F238E27FC236}">
                <a16:creationId xmlns:a16="http://schemas.microsoft.com/office/drawing/2014/main" id="{33515A7D-7739-4F02-9107-25D7A5AD6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67685"/>
            <a:ext cx="2262302" cy="22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ildergebnis fÃ¼r vuforia">
            <a:extLst>
              <a:ext uri="{FF2B5EF4-FFF2-40B4-BE49-F238E27FC236}">
                <a16:creationId xmlns:a16="http://schemas.microsoft.com/office/drawing/2014/main" id="{210E832A-0605-4C4F-973C-0A2F6890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63" y="1938613"/>
            <a:ext cx="2347235" cy="168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gebnis fÃ¼r xcode logo">
            <a:extLst>
              <a:ext uri="{FF2B5EF4-FFF2-40B4-BE49-F238E27FC236}">
                <a16:creationId xmlns:a16="http://schemas.microsoft.com/office/drawing/2014/main" id="{48EC1628-5535-46F7-815C-A685EF4E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3" y="1765903"/>
            <a:ext cx="2120318" cy="212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09CB59-A4C7-4F5E-9879-CAD3A72D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49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731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43775"/>
            <a:ext cx="9143999" cy="970450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</a:rPr>
              <a:t>CURRENT STATE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1A18B2B0-5952-4A4D-A2C7-800EBB93B4BD}"/>
              </a:ext>
            </a:extLst>
          </p:cNvPr>
          <p:cNvSpPr/>
          <p:nvPr/>
        </p:nvSpPr>
        <p:spPr>
          <a:xfrm>
            <a:off x="0" y="413376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1F758BD-D62E-4AE8-A265-E0D300E9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80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73152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Game </a:t>
            </a:r>
            <a:r>
              <a:rPr lang="de-DE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Now</a:t>
            </a:r>
            <a:endParaRPr lang="de-DE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0ECE07-4BC9-4556-A846-BEAFE80F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5DAFF5-2613-496B-AFEF-B579F00AD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t="1267" r="2212"/>
          <a:stretch/>
        </p:blipFill>
        <p:spPr>
          <a:xfrm>
            <a:off x="611560" y="201353"/>
            <a:ext cx="2625552" cy="4680190"/>
          </a:xfrm>
          <a:prstGeom prst="rect">
            <a:avLst/>
          </a:prstGeom>
        </p:spPr>
      </p:pic>
      <p:pic>
        <p:nvPicPr>
          <p:cNvPr id="7" name="Grafik 6" descr="Ein Bild, das Himmel enthält.&#10;&#10;Automatisch generierte Beschreibung">
            <a:extLst>
              <a:ext uri="{FF2B5EF4-FFF2-40B4-BE49-F238E27FC236}">
                <a16:creationId xmlns:a16="http://schemas.microsoft.com/office/drawing/2014/main" id="{3B9B0585-D2A6-46BF-B5AA-CB33957A9A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t="6416" r="2026" b="2627"/>
          <a:stretch/>
        </p:blipFill>
        <p:spPr>
          <a:xfrm>
            <a:off x="3779368" y="2721302"/>
            <a:ext cx="4896544" cy="21602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52D485-2DA6-4948-A832-A4DFC2C41D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4919" b="8521"/>
          <a:stretch/>
        </p:blipFill>
        <p:spPr>
          <a:xfrm>
            <a:off x="3779912" y="201352"/>
            <a:ext cx="4896000" cy="20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2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73152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Outlook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0ECE07-4BC9-4556-A846-BEAFE80F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Bildergebnis fÃ¼r arkit for unity">
            <a:extLst>
              <a:ext uri="{FF2B5EF4-FFF2-40B4-BE49-F238E27FC236}">
                <a16:creationId xmlns:a16="http://schemas.microsoft.com/office/drawing/2014/main" id="{A9C9AF56-B759-4443-9195-D755DFF2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301" y="1410297"/>
            <a:ext cx="2262302" cy="22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12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731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43775"/>
            <a:ext cx="9143999" cy="970450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</a:rPr>
              <a:t>DEMO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1A18B2B0-5952-4A4D-A2C7-800EBB93B4BD}"/>
              </a:ext>
            </a:extLst>
          </p:cNvPr>
          <p:cNvSpPr/>
          <p:nvPr/>
        </p:nvSpPr>
        <p:spPr>
          <a:xfrm>
            <a:off x="0" y="413376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448970-2AF3-4305-8F8A-A194443A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3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943AE966-01BE-433A-9217-D5093F9A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309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sz="6000" dirty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DARTS </a:t>
            </a:r>
            <a:r>
              <a:rPr lang="de-DE" sz="6000" dirty="0">
                <a:solidFill>
                  <a:srgbClr val="E64C3C"/>
                </a:solidFill>
                <a:latin typeface="+mn-lt"/>
                <a:ea typeface="Helvetica Neue" charset="0"/>
                <a:cs typeface="Helvetica Neue" charset="0"/>
              </a:rPr>
              <a:t>180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2B23E9B-3472-4F38-9B55-AD84C725227B}"/>
              </a:ext>
            </a:extLst>
          </p:cNvPr>
          <p:cNvSpPr txBox="1">
            <a:spLocks/>
          </p:cNvSpPr>
          <p:nvPr/>
        </p:nvSpPr>
        <p:spPr>
          <a:xfrm>
            <a:off x="-341785" y="5127235"/>
            <a:ext cx="9143999" cy="1693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dirty="0">
                <a:solidFill>
                  <a:schemeClr val="bg1">
                    <a:lumMod val="85000"/>
                  </a:schemeClr>
                </a:solidFill>
                <a:latin typeface="+mn-lt"/>
                <a:ea typeface="Helvetica Neue" charset="0"/>
                <a:cs typeface="Helvetica Neue" charset="0"/>
              </a:rPr>
              <a:t>Harald Pinsker   </a:t>
            </a:r>
            <a:r>
              <a:rPr lang="de-DE" sz="3200" dirty="0">
                <a:solidFill>
                  <a:srgbClr val="E64C3C"/>
                </a:solidFill>
                <a:latin typeface="+mn-lt"/>
                <a:ea typeface="Helvetica Neue" charset="0"/>
                <a:cs typeface="Helvetica Neue" charset="0"/>
              </a:rPr>
              <a:t>|</a:t>
            </a:r>
            <a:r>
              <a:rPr lang="de-DE" sz="3200" dirty="0">
                <a:solidFill>
                  <a:schemeClr val="bg1">
                    <a:lumMod val="85000"/>
                  </a:schemeClr>
                </a:solidFill>
                <a:latin typeface="+mn-lt"/>
                <a:ea typeface="Helvetica Neue" charset="0"/>
                <a:cs typeface="Helvetica Neue" charset="0"/>
              </a:rPr>
              <a:t>  David </a:t>
            </a: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latin typeface="+mn-lt"/>
                <a:ea typeface="Helvetica Neue" charset="0"/>
                <a:cs typeface="Helvetica Neue" charset="0"/>
              </a:rPr>
              <a:t>Krög</a:t>
            </a:r>
            <a:endParaRPr lang="de-DE" sz="3200" dirty="0">
              <a:solidFill>
                <a:schemeClr val="bg1">
                  <a:lumMod val="85000"/>
                </a:schemeClr>
              </a:solidFill>
              <a:latin typeface="+mn-lt"/>
              <a:ea typeface="Helvetica Neue" charset="0"/>
              <a:cs typeface="Helvetica Neue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D0781B-65D7-49BD-BEF0-ACA579E0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90" y="476672"/>
            <a:ext cx="3466818" cy="346681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90D652-4813-4903-B03D-0A8341246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259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731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43775"/>
            <a:ext cx="9143999" cy="970450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</a:rPr>
              <a:t>DEMO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1A18B2B0-5952-4A4D-A2C7-800EBB93B4BD}"/>
              </a:ext>
            </a:extLst>
          </p:cNvPr>
          <p:cNvSpPr/>
          <p:nvPr/>
        </p:nvSpPr>
        <p:spPr>
          <a:xfrm>
            <a:off x="0" y="413376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448970-2AF3-4305-8F8A-A194443A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Bildschirmaufzeichnung 4">
            <a:hlinkClick r:id="" action="ppaction://media"/>
            <a:extLst>
              <a:ext uri="{FF2B5EF4-FFF2-40B4-BE49-F238E27FC236}">
                <a16:creationId xmlns:a16="http://schemas.microsoft.com/office/drawing/2014/main" id="{31CD952E-4A00-479A-88C1-BBD2FE5BF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7784" y="92393"/>
            <a:ext cx="3744416" cy="66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0467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The Game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50AE74-606C-4BA7-8F6E-D55DA1D4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Bildergebnis fÃ¼r darts 180">
            <a:extLst>
              <a:ext uri="{FF2B5EF4-FFF2-40B4-BE49-F238E27FC236}">
                <a16:creationId xmlns:a16="http://schemas.microsoft.com/office/drawing/2014/main" id="{F6FD3214-62B7-481D-948C-6D0A3D24E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66" y="369205"/>
            <a:ext cx="6525372" cy="432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1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0467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Controls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714" y="4018551"/>
            <a:ext cx="30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Swipe Gesture</a:t>
            </a:r>
            <a:br>
              <a:rPr lang="en-US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(shooting)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81377" y="4018552"/>
            <a:ext cx="30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Hold &amp; Drag</a:t>
            </a:r>
            <a:br>
              <a:rPr lang="de-AT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de-AT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</a:t>
            </a:r>
            <a:r>
              <a:rPr lang="de-AT" dirty="0" err="1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arrow</a:t>
            </a:r>
            <a:r>
              <a:rPr lang="de-AT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de-AT" dirty="0" err="1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visualization</a:t>
            </a:r>
            <a:r>
              <a:rPr lang="de-AT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57611" y="4005064"/>
            <a:ext cx="30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Single Tap</a:t>
            </a:r>
            <a:br>
              <a:rPr lang="en-US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(state change)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060000" y="620688"/>
            <a:ext cx="0" cy="43200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11240" y="620688"/>
            <a:ext cx="0" cy="43200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ildergebnis fÃ¼r swipe up gesture">
            <a:extLst>
              <a:ext uri="{FF2B5EF4-FFF2-40B4-BE49-F238E27FC236}">
                <a16:creationId xmlns:a16="http://schemas.microsoft.com/office/drawing/2014/main" id="{A0253989-C75D-40BF-A24E-34F03E73C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87" y="1305755"/>
            <a:ext cx="2132856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drag gesture">
            <a:extLst>
              <a:ext uri="{FF2B5EF4-FFF2-40B4-BE49-F238E27FC236}">
                <a16:creationId xmlns:a16="http://schemas.microsoft.com/office/drawing/2014/main" id="{15CBA015-9D2D-4E8B-8A70-B8DD3CFC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790" y="1369327"/>
            <a:ext cx="2134597" cy="213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Ã¼r tap gesture">
            <a:extLst>
              <a:ext uri="{FF2B5EF4-FFF2-40B4-BE49-F238E27FC236}">
                <a16:creationId xmlns:a16="http://schemas.microsoft.com/office/drawing/2014/main" id="{24658ADC-D627-401B-AEC7-75A6E649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764" y="1544512"/>
            <a:ext cx="2408705" cy="17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FE6BD9-0B7A-469A-A008-11DC38DA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9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731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43775"/>
            <a:ext cx="9143999" cy="970450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</a:rPr>
              <a:t>IMPLEMENTATION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1A18B2B0-5952-4A4D-A2C7-800EBB93B4BD}"/>
              </a:ext>
            </a:extLst>
          </p:cNvPr>
          <p:cNvSpPr/>
          <p:nvPr/>
        </p:nvSpPr>
        <p:spPr>
          <a:xfrm>
            <a:off x="0" y="4133769"/>
            <a:ext cx="9144000" cy="2724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042B01-2B46-4E3E-BD0E-08F9DD3A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50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36621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Technologies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881" y="4265466"/>
            <a:ext cx="30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C#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19501" y="4283804"/>
            <a:ext cx="30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rgbClr val="57575C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Unity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572000" y="521121"/>
            <a:ext cx="0" cy="43200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Bildergebnis fÃ¼r c# icon">
            <a:extLst>
              <a:ext uri="{FF2B5EF4-FFF2-40B4-BE49-F238E27FC236}">
                <a16:creationId xmlns:a16="http://schemas.microsoft.com/office/drawing/2014/main" id="{E26347F3-D6F2-4C6A-994B-7F9A2458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35" y="1268760"/>
            <a:ext cx="2395432" cy="25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Ãhnliches Foto">
            <a:extLst>
              <a:ext uri="{FF2B5EF4-FFF2-40B4-BE49-F238E27FC236}">
                <a16:creationId xmlns:a16="http://schemas.microsoft.com/office/drawing/2014/main" id="{185156B6-D8AC-4CDF-8253-5315DEA53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213" y="1022978"/>
            <a:ext cx="3102436" cy="310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59FDD5-8C46-4D31-A71E-62C4C794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8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2906" y="441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Score </a:t>
            </a:r>
            <a:r>
              <a:rPr lang="de-DE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Calculation</a:t>
            </a:r>
            <a:endParaRPr lang="de-DE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CC078B6-873B-4D5C-9B43-36A8EDAA66F7}"/>
              </a:ext>
            </a:extLst>
          </p:cNvPr>
          <p:cNvSpPr/>
          <p:nvPr/>
        </p:nvSpPr>
        <p:spPr>
          <a:xfrm>
            <a:off x="4344522" y="2447614"/>
            <a:ext cx="174560" cy="17456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22A3EAD-74E2-4411-ACD3-AFA781CEBDEB}"/>
              </a:ext>
            </a:extLst>
          </p:cNvPr>
          <p:cNvSpPr/>
          <p:nvPr/>
        </p:nvSpPr>
        <p:spPr>
          <a:xfrm>
            <a:off x="4242597" y="2341244"/>
            <a:ext cx="387514" cy="38751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CDFDEB9-6C99-476D-83F4-11BA34EFC89C}"/>
              </a:ext>
            </a:extLst>
          </p:cNvPr>
          <p:cNvSpPr/>
          <p:nvPr/>
        </p:nvSpPr>
        <p:spPr>
          <a:xfrm>
            <a:off x="3347864" y="1446511"/>
            <a:ext cx="2160240" cy="21602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FD2E153-CF57-4947-AA51-D26FED73EE69}"/>
              </a:ext>
            </a:extLst>
          </p:cNvPr>
          <p:cNvSpPr/>
          <p:nvPr/>
        </p:nvSpPr>
        <p:spPr>
          <a:xfrm>
            <a:off x="3203848" y="1302495"/>
            <a:ext cx="2456656" cy="24566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3382EDC-575F-4BF6-8377-9555342574CE}"/>
              </a:ext>
            </a:extLst>
          </p:cNvPr>
          <p:cNvSpPr/>
          <p:nvPr/>
        </p:nvSpPr>
        <p:spPr>
          <a:xfrm>
            <a:off x="2483768" y="582415"/>
            <a:ext cx="3888432" cy="388843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1A4D257-6295-435C-8BBB-388D225FACD4}"/>
              </a:ext>
            </a:extLst>
          </p:cNvPr>
          <p:cNvSpPr/>
          <p:nvPr/>
        </p:nvSpPr>
        <p:spPr>
          <a:xfrm>
            <a:off x="2666058" y="764705"/>
            <a:ext cx="3528392" cy="352839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97EFAEE-0071-473B-8AD2-E99FBA8623E8}"/>
              </a:ext>
            </a:extLst>
          </p:cNvPr>
          <p:cNvCxnSpPr>
            <a:cxnSpLocks/>
          </p:cNvCxnSpPr>
          <p:nvPr/>
        </p:nvCxnSpPr>
        <p:spPr>
          <a:xfrm flipH="1" flipV="1">
            <a:off x="4098120" y="594368"/>
            <a:ext cx="288032" cy="17586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0E61690-0643-4FA8-B369-F8B15EE76DEF}"/>
              </a:ext>
            </a:extLst>
          </p:cNvPr>
          <p:cNvCxnSpPr>
            <a:cxnSpLocks/>
          </p:cNvCxnSpPr>
          <p:nvPr/>
        </p:nvCxnSpPr>
        <p:spPr>
          <a:xfrm flipV="1">
            <a:off x="4469986" y="594368"/>
            <a:ext cx="266669" cy="17466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890805-643C-41A6-A436-1657562CB6C3}"/>
              </a:ext>
            </a:extLst>
          </p:cNvPr>
          <p:cNvCxnSpPr>
            <a:cxnSpLocks/>
          </p:cNvCxnSpPr>
          <p:nvPr/>
        </p:nvCxnSpPr>
        <p:spPr>
          <a:xfrm flipV="1">
            <a:off x="4436354" y="1844824"/>
            <a:ext cx="829820" cy="68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32F97B1-7DAF-4A6F-BC54-36E7B468D1A9}"/>
              </a:ext>
            </a:extLst>
          </p:cNvPr>
          <p:cNvCxnSpPr>
            <a:cxnSpLocks/>
            <a:endCxn id="11" idx="6"/>
          </p:cNvCxnSpPr>
          <p:nvPr/>
        </p:nvCxnSpPr>
        <p:spPr>
          <a:xfrm flipV="1">
            <a:off x="4435139" y="2530823"/>
            <a:ext cx="1225365" cy="3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A1AA8CB-112A-4245-B3DC-1C4E2D29D949}"/>
              </a:ext>
            </a:extLst>
          </p:cNvPr>
          <p:cNvCxnSpPr>
            <a:cxnSpLocks/>
          </p:cNvCxnSpPr>
          <p:nvPr/>
        </p:nvCxnSpPr>
        <p:spPr>
          <a:xfrm flipH="1" flipV="1">
            <a:off x="2872049" y="1700809"/>
            <a:ext cx="1563090" cy="830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9898060-F372-4D50-86CF-D895709A961F}"/>
              </a:ext>
            </a:extLst>
          </p:cNvPr>
          <p:cNvCxnSpPr>
            <a:cxnSpLocks/>
          </p:cNvCxnSpPr>
          <p:nvPr/>
        </p:nvCxnSpPr>
        <p:spPr>
          <a:xfrm flipH="1">
            <a:off x="2464003" y="2530823"/>
            <a:ext cx="1971136" cy="22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79A255A-536F-4C83-8695-E6812A32AC3A}"/>
              </a:ext>
            </a:extLst>
          </p:cNvPr>
          <p:cNvCxnSpPr>
            <a:cxnSpLocks/>
          </p:cNvCxnSpPr>
          <p:nvPr/>
        </p:nvCxnSpPr>
        <p:spPr>
          <a:xfrm flipH="1" flipV="1">
            <a:off x="4423448" y="324179"/>
            <a:ext cx="4536" cy="218387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32A2433-B0B7-4AA1-852B-80DD02AB5A8A}"/>
              </a:ext>
            </a:extLst>
          </p:cNvPr>
          <p:cNvCxnSpPr/>
          <p:nvPr/>
        </p:nvCxnSpPr>
        <p:spPr>
          <a:xfrm>
            <a:off x="4031788" y="260648"/>
            <a:ext cx="78332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814D3474-DFE8-4B2E-8CBB-10D06DE50D00}"/>
              </a:ext>
            </a:extLst>
          </p:cNvPr>
          <p:cNvSpPr txBox="1"/>
          <p:nvPr/>
        </p:nvSpPr>
        <p:spPr>
          <a:xfrm>
            <a:off x="4851264" y="15007"/>
            <a:ext cx="1220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9 </a:t>
            </a:r>
            <a:r>
              <a:rPr lang="de-DE" sz="2400" dirty="0" err="1">
                <a:solidFill>
                  <a:schemeClr val="accent1"/>
                </a:solidFill>
              </a:rPr>
              <a:t>deg</a:t>
            </a:r>
            <a:endParaRPr lang="de-DE" sz="2400" dirty="0">
              <a:solidFill>
                <a:schemeClr val="accent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C60C0E7-D4D7-4EFB-8835-D4E16F64D056}"/>
              </a:ext>
            </a:extLst>
          </p:cNvPr>
          <p:cNvSpPr txBox="1"/>
          <p:nvPr/>
        </p:nvSpPr>
        <p:spPr>
          <a:xfrm>
            <a:off x="3059833" y="2450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1"/>
                </a:solidFill>
              </a:rPr>
              <a:t>-9 </a:t>
            </a:r>
            <a:r>
              <a:rPr lang="de-DE" sz="2400" dirty="0" err="1">
                <a:solidFill>
                  <a:schemeClr val="accent1"/>
                </a:solidFill>
              </a:rPr>
              <a:t>deg</a:t>
            </a:r>
            <a:endParaRPr lang="de-DE" sz="2400" dirty="0">
              <a:solidFill>
                <a:schemeClr val="accent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57900-07BB-4B27-9C6D-5F232AB4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8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0468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Score </a:t>
            </a:r>
            <a:r>
              <a:rPr lang="de-DE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Calculation</a:t>
            </a:r>
            <a:endParaRPr lang="de-DE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Grafik 4" descr="Ein Bild, das Wurfpfeil, Projektil, Roulette enthält.&#10;&#10;Automatisch generierte Beschreibung">
            <a:extLst>
              <a:ext uri="{FF2B5EF4-FFF2-40B4-BE49-F238E27FC236}">
                <a16:creationId xmlns:a16="http://schemas.microsoft.com/office/drawing/2014/main" id="{324A3B87-6764-4E38-A2B4-B4244E378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81860"/>
            <a:ext cx="4904543" cy="4904543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D5EC69A-0BB0-44F9-8519-3353B3ACAE0F}"/>
              </a:ext>
            </a:extLst>
          </p:cNvPr>
          <p:cNvCxnSpPr>
            <a:cxnSpLocks/>
          </p:cNvCxnSpPr>
          <p:nvPr/>
        </p:nvCxnSpPr>
        <p:spPr>
          <a:xfrm flipV="1">
            <a:off x="4436354" y="1844824"/>
            <a:ext cx="829820" cy="6860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8B44896-F9A7-4B9D-A890-481CAD56F5B5}"/>
              </a:ext>
            </a:extLst>
          </p:cNvPr>
          <p:cNvCxnSpPr>
            <a:cxnSpLocks/>
          </p:cNvCxnSpPr>
          <p:nvPr/>
        </p:nvCxnSpPr>
        <p:spPr>
          <a:xfrm flipV="1">
            <a:off x="4435139" y="2530823"/>
            <a:ext cx="1225365" cy="331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04A84CA-74A7-48A0-8A0C-64041A696D33}"/>
              </a:ext>
            </a:extLst>
          </p:cNvPr>
          <p:cNvCxnSpPr>
            <a:cxnSpLocks/>
          </p:cNvCxnSpPr>
          <p:nvPr/>
        </p:nvCxnSpPr>
        <p:spPr>
          <a:xfrm flipH="1" flipV="1">
            <a:off x="2872049" y="1700809"/>
            <a:ext cx="1563090" cy="83001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7E2D132-8896-4CB7-90DA-EC09B902BD2F}"/>
              </a:ext>
            </a:extLst>
          </p:cNvPr>
          <p:cNvCxnSpPr>
            <a:cxnSpLocks/>
          </p:cNvCxnSpPr>
          <p:nvPr/>
        </p:nvCxnSpPr>
        <p:spPr>
          <a:xfrm flipH="1">
            <a:off x="2464003" y="2530823"/>
            <a:ext cx="1971136" cy="2276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7A2C243-1A4A-44DE-956A-D7BB6897DF62}"/>
              </a:ext>
            </a:extLst>
          </p:cNvPr>
          <p:cNvCxnSpPr>
            <a:cxnSpLocks/>
          </p:cNvCxnSpPr>
          <p:nvPr/>
        </p:nvCxnSpPr>
        <p:spPr>
          <a:xfrm flipV="1">
            <a:off x="4427984" y="343514"/>
            <a:ext cx="0" cy="216454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CFF81B7-522E-4B76-99C8-156DE1E8A01C}"/>
              </a:ext>
            </a:extLst>
          </p:cNvPr>
          <p:cNvCxnSpPr>
            <a:cxnSpLocks/>
          </p:cNvCxnSpPr>
          <p:nvPr/>
        </p:nvCxnSpPr>
        <p:spPr>
          <a:xfrm>
            <a:off x="3923928" y="260648"/>
            <a:ext cx="100811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5271CC-E374-40E3-B5AC-12EE80E2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4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0468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Physics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D5E9548-785C-4AF5-856F-98D8BC57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 descr="Bildergebnis fÃ¼r physics formulas chalkboard">
            <a:extLst>
              <a:ext uri="{FF2B5EF4-FFF2-40B4-BE49-F238E27FC236}">
                <a16:creationId xmlns:a16="http://schemas.microsoft.com/office/drawing/2014/main" id="{1089EF67-4666-492F-A2E7-8087DF4D7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2" y="548680"/>
            <a:ext cx="6795134" cy="41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46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80468"/>
            <a:ext cx="9156904" cy="522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8AB692-5744-4EC6-99A2-81091A37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4036"/>
            <a:ext cx="9143999" cy="970450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Collision</a:t>
            </a:r>
            <a:r>
              <a:rPr lang="de-DE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Detection</a:t>
            </a:r>
            <a:endParaRPr lang="de-DE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D85E02-F8AF-4450-BFDB-114638D1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B3F65B-AEB2-49C9-B038-C9685B091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62024"/>
            <a:ext cx="850152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DCA68B0-065C-4BF8-A078-58A3F48CC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Bildschirmpräsentation (4:3)</PresentationFormat>
  <Paragraphs>131</Paragraphs>
  <Slides>19</Slides>
  <Notes>17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Helvetica Neue</vt:lpstr>
      <vt:lpstr>Helvetica Neue Light</vt:lpstr>
      <vt:lpstr>Office Theme</vt:lpstr>
      <vt:lpstr>DARTS 180</vt:lpstr>
      <vt:lpstr>The Game</vt:lpstr>
      <vt:lpstr>Controls</vt:lpstr>
      <vt:lpstr>IMPLEMENTATION</vt:lpstr>
      <vt:lpstr>Technologies</vt:lpstr>
      <vt:lpstr>Score Calculation</vt:lpstr>
      <vt:lpstr>Score Calculation</vt:lpstr>
      <vt:lpstr>Physics</vt:lpstr>
      <vt:lpstr>Collision Detection</vt:lpstr>
      <vt:lpstr>TRANSITION OF PROJECT GOALS</vt:lpstr>
      <vt:lpstr>Initial Project Idea</vt:lpstr>
      <vt:lpstr>Multiplayer AR example: SwiftShot</vt:lpstr>
      <vt:lpstr>Used Frameworks</vt:lpstr>
      <vt:lpstr>CURRENT STATE</vt:lpstr>
      <vt:lpstr>The Game Now</vt:lpstr>
      <vt:lpstr>Outlook</vt:lpstr>
      <vt:lpstr>DEMO</vt:lpstr>
      <vt:lpstr>DARTS 180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2018-12-18T09:23:58Z</dcterms:created>
  <dcterms:modified xsi:type="dcterms:W3CDTF">2019-02-01T10:17:33Z</dcterms:modified>
</cp:coreProperties>
</file>